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2"/>
  </p:notesMasterIdLst>
  <p:sldIdLst>
    <p:sldId id="256" r:id="rId2"/>
    <p:sldId id="259" r:id="rId3"/>
    <p:sldId id="261" r:id="rId4"/>
    <p:sldId id="279" r:id="rId5"/>
    <p:sldId id="280" r:id="rId6"/>
    <p:sldId id="281" r:id="rId7"/>
    <p:sldId id="282" r:id="rId8"/>
    <p:sldId id="283" r:id="rId9"/>
    <p:sldId id="285" r:id="rId10"/>
    <p:sldId id="286" r:id="rId11"/>
  </p:sldIdLst>
  <p:sldSz cx="12192000" cy="6858000"/>
  <p:notesSz cx="6858000" cy="9144000"/>
  <p:embeddedFontLst>
    <p:embeddedFont>
      <p:font typeface="Arial Black" panose="020B0A04020102020204" pitchFamily="3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rebuchet MS" panose="020B060302020202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h7n/ymf1pwLl6YuWYS6Q7zZoxq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69" autoAdjust="0"/>
  </p:normalViewPr>
  <p:slideViewPr>
    <p:cSldViewPr snapToGrid="0">
      <p:cViewPr varScale="1">
        <p:scale>
          <a:sx n="57" d="100"/>
          <a:sy n="57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4862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58380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96706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8638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50424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39698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968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16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1872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3944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638580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28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0835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5046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72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7199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9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4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96B8-A72B-914E-A8DF-CA222CBCF55C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4F79-44E7-D24C-A986-738C2F514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9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2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6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9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5849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583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body" idx="4294967295"/>
          </p:nvPr>
        </p:nvSpPr>
        <p:spPr>
          <a:xfrm>
            <a:off x="4032250" y="3595688"/>
            <a:ext cx="8159750" cy="258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75517" y="1200475"/>
            <a:ext cx="11775409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5400" dirty="0">
                <a:solidFill>
                  <a:schemeClr val="dk1"/>
                </a:solidFill>
              </a:rPr>
              <a:t>Ohio Counseling Association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5400" b="0" i="0" u="none" strike="noStrike" cap="none" dirty="0">
                <a:latin typeface="Arial"/>
                <a:ea typeface="Arial"/>
                <a:cs typeface="Arial"/>
                <a:sym typeface="Arial"/>
              </a:rPr>
              <a:t>Awards</a:t>
            </a:r>
            <a:r>
              <a:rPr lang="en-US" sz="5400" dirty="0"/>
              <a:t> </a:t>
            </a:r>
            <a:r>
              <a:rPr lang="en-US" sz="5400" b="0" i="0" u="none" strike="noStrike" cap="none" dirty="0">
                <a:latin typeface="Arial"/>
                <a:ea typeface="Arial"/>
                <a:cs typeface="Arial"/>
                <a:sym typeface="Arial"/>
              </a:rPr>
              <a:t>Reception &amp; Ceremony </a:t>
            </a:r>
            <a:r>
              <a:rPr lang="en-US" sz="5400" dirty="0"/>
              <a:t>2022</a:t>
            </a:r>
            <a:endParaRPr sz="5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5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0284" y="4321128"/>
            <a:ext cx="3803327" cy="24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2225" y="4477408"/>
            <a:ext cx="3803326" cy="2105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38;p6">
            <a:extLst>
              <a:ext uri="{FF2B5EF4-FFF2-40B4-BE49-F238E27FC236}">
                <a16:creationId xmlns:a16="http://schemas.microsoft.com/office/drawing/2014/main" id="{4CB9B820-E458-0A43-B7C4-8F8E875AD64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55551" y="720818"/>
            <a:ext cx="1095375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8537" y="4951497"/>
            <a:ext cx="5114926" cy="1530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23287" y="749861"/>
            <a:ext cx="1095375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94;gf0a264feb2_0_28">
            <a:extLst>
              <a:ext uri="{FF2B5EF4-FFF2-40B4-BE49-F238E27FC236}">
                <a16:creationId xmlns:a16="http://schemas.microsoft.com/office/drawing/2014/main" id="{30099DDE-FD26-954F-1841-E5D7A615B135}"/>
              </a:ext>
            </a:extLst>
          </p:cNvPr>
          <p:cNvSpPr txBox="1">
            <a:spLocks/>
          </p:cNvSpPr>
          <p:nvPr/>
        </p:nvSpPr>
        <p:spPr>
          <a:xfrm>
            <a:off x="906600" y="2416433"/>
            <a:ext cx="10378800" cy="221045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4080"/>
              <a:buFont typeface="Arial" panose="020B0604020202020204" pitchFamily="34" charset="0"/>
              <a:buNone/>
            </a:pPr>
            <a:endParaRPr lang="en-US" sz="4080" dirty="0"/>
          </a:p>
          <a:p>
            <a:pPr marL="0" indent="0" algn="ctr">
              <a:lnSpc>
                <a:spcPct val="80000"/>
              </a:lnSpc>
              <a:buClr>
                <a:schemeClr val="dk1"/>
              </a:buClr>
              <a:buSzPts val="4080"/>
              <a:buFont typeface="Arial" panose="020B0604020202020204" pitchFamily="34" charset="0"/>
              <a:buNone/>
            </a:pPr>
            <a:r>
              <a:rPr lang="en-US" sz="5400" b="1" dirty="0"/>
              <a:t>Thank you for attending!</a:t>
            </a:r>
          </a:p>
        </p:txBody>
      </p:sp>
      <p:sp>
        <p:nvSpPr>
          <p:cNvPr id="5" name="Google Shape;137;p6">
            <a:extLst>
              <a:ext uri="{FF2B5EF4-FFF2-40B4-BE49-F238E27FC236}">
                <a16:creationId xmlns:a16="http://schemas.microsoft.com/office/drawing/2014/main" id="{844F8A4B-BE46-087E-A97A-DFD2DC37C7B2}"/>
              </a:ext>
            </a:extLst>
          </p:cNvPr>
          <p:cNvSpPr txBox="1"/>
          <p:nvPr/>
        </p:nvSpPr>
        <p:spPr>
          <a:xfrm>
            <a:off x="508000" y="914527"/>
            <a:ext cx="9567334" cy="775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 algn="ctr">
              <a:lnSpc>
                <a:spcPct val="80000"/>
              </a:lnSpc>
              <a:buClr>
                <a:schemeClr val="dk1"/>
              </a:buClr>
              <a:buSzPts val="4080"/>
              <a:buFont typeface="Arial" panose="020B0604020202020204" pitchFamily="34" charset="0"/>
              <a:buNone/>
            </a:pPr>
            <a:r>
              <a:rPr lang="en-US" sz="4800" b="1" dirty="0"/>
              <a:t>OCA 2022 Awards Ceremony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30169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F752480-16FD-B3A2-AE68-8D677C86CAD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78447" y="2074983"/>
            <a:ext cx="2036763" cy="414337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>Winter 2022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117B8BA-7C4F-0276-C12A-34E912029240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743200" y="175964"/>
            <a:ext cx="6190997" cy="172317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88BF9-ECA5-DF21-CD8D-7A5519C0E5AB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546233" y="2669443"/>
            <a:ext cx="2223609" cy="3684587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900" dirty="0"/>
              <a:t>Kailey Bradley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900" dirty="0"/>
              <a:t>Natalie Thornberry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900" dirty="0"/>
              <a:t>Caroline Griffith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900" dirty="0" err="1"/>
              <a:t>Celena</a:t>
            </a:r>
            <a:r>
              <a:rPr lang="en-US" sz="4900" dirty="0"/>
              <a:t> </a:t>
            </a:r>
            <a:r>
              <a:rPr lang="en-US" sz="4900" dirty="0" err="1"/>
              <a:t>Tunila</a:t>
            </a:r>
            <a:endParaRPr lang="en-US" sz="49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900" dirty="0"/>
              <a:t>Michelle Norris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900" dirty="0"/>
              <a:t>Claire McMahon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900" dirty="0"/>
              <a:t>Christin Fontes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900" dirty="0"/>
              <a:t>Nicolas Smith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900" dirty="0"/>
              <a:t>Amanda Cole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900" dirty="0"/>
              <a:t>Kali McQueen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900" dirty="0"/>
              <a:t>Mason Coyle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900" dirty="0"/>
              <a:t>Don Allensworth-Davies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A11C642-18BA-7F9E-3AF4-EB7EF33051DF}"/>
              </a:ext>
            </a:extLst>
          </p:cNvPr>
          <p:cNvSpPr txBox="1">
            <a:spLocks/>
          </p:cNvSpPr>
          <p:nvPr/>
        </p:nvSpPr>
        <p:spPr>
          <a:xfrm>
            <a:off x="374556" y="2649416"/>
            <a:ext cx="1926729" cy="3921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dirty="0"/>
              <a:t>Amanda </a:t>
            </a:r>
            <a:r>
              <a:rPr lang="en-US" sz="3400" dirty="0" err="1"/>
              <a:t>Shuluga</a:t>
            </a:r>
            <a:endParaRPr lang="en-US" sz="3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dirty="0"/>
              <a:t>Angel Lacey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dirty="0"/>
              <a:t>Ann Marie Walker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dirty="0"/>
              <a:t>Anne Lange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dirty="0"/>
              <a:t>Carrie George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dirty="0"/>
              <a:t>Christina Scott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dirty="0"/>
              <a:t>Christine </a:t>
            </a:r>
            <a:r>
              <a:rPr lang="en-US" sz="3400" dirty="0" err="1"/>
              <a:t>McCrone</a:t>
            </a:r>
            <a:endParaRPr lang="en-US" sz="3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dirty="0"/>
              <a:t>Courtney </a:t>
            </a:r>
            <a:r>
              <a:rPr lang="en-US" sz="3400" dirty="0" err="1"/>
              <a:t>Montanye</a:t>
            </a:r>
            <a:endParaRPr lang="en-US" sz="3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dirty="0"/>
              <a:t>Erica Ogletree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dirty="0"/>
              <a:t>Hope </a:t>
            </a:r>
            <a:r>
              <a:rPr lang="en-US" sz="3400" dirty="0" err="1"/>
              <a:t>Hornish</a:t>
            </a:r>
            <a:endParaRPr lang="en-US" sz="3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dirty="0"/>
              <a:t>Jason Decker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9931B74-EBE2-E4A4-08A9-F7608F91AE99}"/>
              </a:ext>
            </a:extLst>
          </p:cNvPr>
          <p:cNvSpPr txBox="1">
            <a:spLocks/>
          </p:cNvSpPr>
          <p:nvPr/>
        </p:nvSpPr>
        <p:spPr>
          <a:xfrm>
            <a:off x="2424107" y="2649416"/>
            <a:ext cx="1639898" cy="36845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Joshua Stanley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Katherine Caputo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Kelly </a:t>
            </a:r>
            <a:r>
              <a:rPr lang="en-US" sz="1600" dirty="0" err="1"/>
              <a:t>Bylewski</a:t>
            </a:r>
            <a:endParaRPr lang="en-US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Kristin Curran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err="1"/>
              <a:t>Kylena</a:t>
            </a:r>
            <a:r>
              <a:rPr lang="en-US" sz="1600" dirty="0"/>
              <a:t> France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Lauren Baker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Leah Wood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Mandy </a:t>
            </a:r>
            <a:r>
              <a:rPr lang="en-US" sz="1600" dirty="0" err="1"/>
              <a:t>Reber</a:t>
            </a:r>
            <a:endParaRPr lang="en-US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err="1"/>
              <a:t>Mykka</a:t>
            </a:r>
            <a:r>
              <a:rPr lang="en-US" sz="1600" dirty="0"/>
              <a:t> Gabriel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Richa Bhatia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err="1"/>
              <a:t>Shazia</a:t>
            </a:r>
            <a:r>
              <a:rPr lang="en-US" sz="1600" dirty="0"/>
              <a:t> </a:t>
            </a:r>
            <a:r>
              <a:rPr lang="en-US" sz="1600" dirty="0" err="1"/>
              <a:t>Naurin</a:t>
            </a:r>
            <a:endParaRPr lang="en-US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Tara Hill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3FE0A25-6F30-42E9-2C4C-F773DC28C680}"/>
              </a:ext>
            </a:extLst>
          </p:cNvPr>
          <p:cNvSpPr txBox="1">
            <a:spLocks/>
          </p:cNvSpPr>
          <p:nvPr/>
        </p:nvSpPr>
        <p:spPr>
          <a:xfrm>
            <a:off x="8934197" y="2680921"/>
            <a:ext cx="2080846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Helen Green-</a:t>
            </a:r>
            <a:r>
              <a:rPr lang="en-US" sz="1600" dirty="0" err="1"/>
              <a:t>Esterly</a:t>
            </a: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Nina Talley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 err="1"/>
              <a:t>Kalesha</a:t>
            </a:r>
            <a:r>
              <a:rPr lang="en-US" sz="1600" dirty="0"/>
              <a:t> Jenkins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 err="1"/>
              <a:t>Jocee</a:t>
            </a:r>
            <a:r>
              <a:rPr lang="en-US" sz="1600" dirty="0"/>
              <a:t> Janicki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Lindsay Heckman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Laci </a:t>
            </a:r>
            <a:r>
              <a:rPr lang="en-US" sz="1600" dirty="0" err="1"/>
              <a:t>Carsey</a:t>
            </a: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Rebecca Smith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Staci </a:t>
            </a:r>
            <a:r>
              <a:rPr lang="en-US" sz="1600" dirty="0" err="1"/>
              <a:t>Tessmer</a:t>
            </a: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Sally Hackett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7C7F611-3473-08D2-A7B5-3199BF4A5AB6}"/>
              </a:ext>
            </a:extLst>
          </p:cNvPr>
          <p:cNvSpPr txBox="1">
            <a:spLocks/>
          </p:cNvSpPr>
          <p:nvPr/>
        </p:nvSpPr>
        <p:spPr>
          <a:xfrm>
            <a:off x="6546119" y="2680921"/>
            <a:ext cx="2080846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816189C-74C6-B46A-8576-FFEC25F2D60B}"/>
              </a:ext>
            </a:extLst>
          </p:cNvPr>
          <p:cNvSpPr txBox="1">
            <a:spLocks/>
          </p:cNvSpPr>
          <p:nvPr/>
        </p:nvSpPr>
        <p:spPr>
          <a:xfrm>
            <a:off x="6703136" y="2680921"/>
            <a:ext cx="1923829" cy="2231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Kubra </a:t>
            </a:r>
            <a:r>
              <a:rPr lang="en-US" sz="1600" dirty="0" err="1"/>
              <a:t>Civan</a:t>
            </a: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Stacy Studer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Rosie </a:t>
            </a:r>
            <a:r>
              <a:rPr lang="en-US" sz="1600" dirty="0" err="1"/>
              <a:t>Bauder</a:t>
            </a: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Janet </a:t>
            </a:r>
            <a:r>
              <a:rPr lang="en-US" sz="1600" dirty="0" err="1"/>
              <a:t>Kempf</a:t>
            </a: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David </a:t>
            </a:r>
            <a:r>
              <a:rPr lang="en-US" sz="1600" dirty="0" err="1"/>
              <a:t>Wamsley</a:t>
            </a: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Stephanie </a:t>
            </a:r>
            <a:r>
              <a:rPr lang="en-US" sz="1600" dirty="0" err="1"/>
              <a:t>Konesky</a:t>
            </a: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5887D993-DA7E-7AF2-3CBF-68B597DCDFB0}"/>
              </a:ext>
            </a:extLst>
          </p:cNvPr>
          <p:cNvSpPr txBox="1">
            <a:spLocks/>
          </p:cNvSpPr>
          <p:nvPr/>
        </p:nvSpPr>
        <p:spPr>
          <a:xfrm>
            <a:off x="5181160" y="2074983"/>
            <a:ext cx="2080846" cy="430091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Summer 2022 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A640416-117B-E4EC-9314-CED37F94DA1E}"/>
              </a:ext>
            </a:extLst>
          </p:cNvPr>
          <p:cNvSpPr txBox="1">
            <a:spLocks/>
          </p:cNvSpPr>
          <p:nvPr/>
        </p:nvSpPr>
        <p:spPr>
          <a:xfrm>
            <a:off x="8894128" y="2074983"/>
            <a:ext cx="2080846" cy="430092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Fall  2022 </a:t>
            </a:r>
          </a:p>
        </p:txBody>
      </p:sp>
      <p:pic>
        <p:nvPicPr>
          <p:cNvPr id="2" name="Google Shape;136;p6">
            <a:extLst>
              <a:ext uri="{FF2B5EF4-FFF2-40B4-BE49-F238E27FC236}">
                <a16:creationId xmlns:a16="http://schemas.microsoft.com/office/drawing/2014/main" id="{E86CF701-F281-9C3F-7F1C-690C73D1FF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7074" y="5151433"/>
            <a:ext cx="5114926" cy="1530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8;p6">
            <a:extLst>
              <a:ext uri="{FF2B5EF4-FFF2-40B4-BE49-F238E27FC236}">
                <a16:creationId xmlns:a16="http://schemas.microsoft.com/office/drawing/2014/main" id="{5FCC3FCE-2672-A87D-B6C9-3E418B5D838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77696" y="739592"/>
            <a:ext cx="1095375" cy="1104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1652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idx="1"/>
          </p:nvPr>
        </p:nvSpPr>
        <p:spPr>
          <a:xfrm>
            <a:off x="4569696" y="2682039"/>
            <a:ext cx="7479374" cy="170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None/>
            </a:pPr>
            <a:endParaRPr sz="5400" b="1" dirty="0"/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45"/>
              <a:buNone/>
            </a:pPr>
            <a:r>
              <a:rPr lang="en-US" sz="5400" b="1" dirty="0"/>
              <a:t>Dr. Marisa Cargill</a:t>
            </a:r>
            <a:endParaRPr sz="4845" b="1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60"/>
              <a:buNone/>
            </a:pPr>
            <a:endParaRPr dirty="0"/>
          </a:p>
        </p:txBody>
      </p:sp>
      <p:pic>
        <p:nvPicPr>
          <p:cNvPr id="136" name="Google Shape;1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7075" y="5188564"/>
            <a:ext cx="5114926" cy="153060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6"/>
          <p:cNvSpPr txBox="1"/>
          <p:nvPr/>
        </p:nvSpPr>
        <p:spPr>
          <a:xfrm>
            <a:off x="567025" y="930429"/>
            <a:ext cx="10045500" cy="829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800" b="1" dirty="0">
                <a:latin typeface="Calibri"/>
                <a:ea typeface="Calibri"/>
                <a:cs typeface="Calibri"/>
                <a:sym typeface="Calibri"/>
              </a:rPr>
              <a:t>Charles “Chuck” Weaver Award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23287" y="749861"/>
            <a:ext cx="1095375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1D7619-779B-56C5-6D9D-AC7BA94571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3442"/>
          <a:stretch/>
        </p:blipFill>
        <p:spPr>
          <a:xfrm>
            <a:off x="1629442" y="2195745"/>
            <a:ext cx="3061091" cy="43914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idx="1"/>
          </p:nvPr>
        </p:nvSpPr>
        <p:spPr>
          <a:xfrm>
            <a:off x="4569696" y="2682039"/>
            <a:ext cx="7479374" cy="170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None/>
            </a:pPr>
            <a:endParaRPr sz="5400" b="1" dirty="0"/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45"/>
              <a:buNone/>
            </a:pPr>
            <a:r>
              <a:rPr lang="en-US" sz="5400" b="1" dirty="0"/>
              <a:t>Dr. </a:t>
            </a:r>
            <a:r>
              <a:rPr lang="en-US" sz="5400" b="1" dirty="0" err="1"/>
              <a:t>Yegan</a:t>
            </a:r>
            <a:r>
              <a:rPr lang="en-US" sz="5400" b="1" dirty="0"/>
              <a:t> Pillay</a:t>
            </a:r>
            <a:endParaRPr lang="en-US" sz="4800" dirty="0"/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60"/>
              <a:buNone/>
            </a:pPr>
            <a:endParaRPr dirty="0"/>
          </a:p>
        </p:txBody>
      </p:sp>
      <p:pic>
        <p:nvPicPr>
          <p:cNvPr id="136" name="Google Shape;1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7075" y="5188564"/>
            <a:ext cx="5114926" cy="153060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6"/>
          <p:cNvSpPr txBox="1"/>
          <p:nvPr/>
        </p:nvSpPr>
        <p:spPr>
          <a:xfrm>
            <a:off x="567025" y="930429"/>
            <a:ext cx="10045500" cy="829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800" b="1" dirty="0">
                <a:latin typeface="Calibri"/>
                <a:ea typeface="Calibri"/>
                <a:cs typeface="Calibri"/>
                <a:sym typeface="Calibri"/>
              </a:rPr>
              <a:t>Herman J. Peters Award</a:t>
            </a:r>
            <a:endParaRPr lang="en-US" sz="4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23287" y="749861"/>
            <a:ext cx="1095375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D792EE-CF60-C6F5-F1E6-1CC4D6FAE1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241" y="2456936"/>
            <a:ext cx="4465928" cy="357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24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idx="1"/>
          </p:nvPr>
        </p:nvSpPr>
        <p:spPr>
          <a:xfrm>
            <a:off x="4569696" y="2682039"/>
            <a:ext cx="7479374" cy="170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None/>
            </a:pPr>
            <a:endParaRPr sz="5400" b="1" dirty="0"/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45"/>
              <a:buNone/>
            </a:pPr>
            <a:r>
              <a:rPr lang="en-US" sz="5400" b="1" dirty="0"/>
              <a:t>Dr. Stephanie </a:t>
            </a:r>
            <a:r>
              <a:rPr lang="en-US" sz="5400" b="1" dirty="0" err="1"/>
              <a:t>Drcar</a:t>
            </a:r>
            <a:endParaRPr lang="en-US" sz="5400" dirty="0"/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60"/>
              <a:buNone/>
            </a:pPr>
            <a:endParaRPr dirty="0"/>
          </a:p>
        </p:txBody>
      </p:sp>
      <p:pic>
        <p:nvPicPr>
          <p:cNvPr id="136" name="Google Shape;1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7075" y="5188564"/>
            <a:ext cx="5114926" cy="153060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6"/>
          <p:cNvSpPr txBox="1"/>
          <p:nvPr/>
        </p:nvSpPr>
        <p:spPr>
          <a:xfrm>
            <a:off x="567025" y="930429"/>
            <a:ext cx="10045500" cy="829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800" b="1" dirty="0">
                <a:latin typeface="Calibri"/>
                <a:ea typeface="Calibri"/>
                <a:cs typeface="Calibri"/>
                <a:sym typeface="Calibri"/>
              </a:rPr>
              <a:t>Public Policy and Legislation Award</a:t>
            </a:r>
            <a:endParaRPr lang="en-US" sz="4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23287" y="749861"/>
            <a:ext cx="1095375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202AFB-A03F-7CBF-DE17-21B9761E64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534" y="2273140"/>
            <a:ext cx="2823422" cy="42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64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idx="1"/>
          </p:nvPr>
        </p:nvSpPr>
        <p:spPr>
          <a:xfrm>
            <a:off x="4569696" y="2682039"/>
            <a:ext cx="7479374" cy="170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None/>
            </a:pPr>
            <a:endParaRPr sz="5400" b="1" dirty="0"/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45"/>
              <a:buNone/>
            </a:pPr>
            <a:r>
              <a:rPr lang="en-US" sz="5400" b="1" dirty="0"/>
              <a:t>Laura Dunson</a:t>
            </a:r>
            <a:endParaRPr dirty="0"/>
          </a:p>
        </p:txBody>
      </p:sp>
      <p:pic>
        <p:nvPicPr>
          <p:cNvPr id="136" name="Google Shape;1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7075" y="5188564"/>
            <a:ext cx="5114926" cy="153060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6"/>
          <p:cNvSpPr txBox="1"/>
          <p:nvPr/>
        </p:nvSpPr>
        <p:spPr>
          <a:xfrm>
            <a:off x="567025" y="930429"/>
            <a:ext cx="10045500" cy="829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800" b="1" dirty="0">
                <a:latin typeface="Calibri"/>
                <a:ea typeface="Calibri"/>
                <a:cs typeface="Calibri"/>
                <a:sym typeface="Calibri"/>
              </a:rPr>
              <a:t>Graduate Student Award</a:t>
            </a:r>
            <a:endParaRPr lang="en-US" sz="4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23287" y="749861"/>
            <a:ext cx="1095375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C1604A-7207-48AB-3374-52B94CC14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25399" y="2790017"/>
            <a:ext cx="4263232" cy="320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12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idx="1"/>
          </p:nvPr>
        </p:nvSpPr>
        <p:spPr>
          <a:xfrm>
            <a:off x="4569696" y="2682039"/>
            <a:ext cx="7479374" cy="170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None/>
            </a:pPr>
            <a:endParaRPr sz="5400" b="1" dirty="0"/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45"/>
              <a:buNone/>
            </a:pPr>
            <a:r>
              <a:rPr lang="en-US" sz="5400" b="1" dirty="0"/>
              <a:t>Dr. </a:t>
            </a:r>
            <a:r>
              <a:rPr lang="en-US" sz="5400" b="1" dirty="0" err="1"/>
              <a:t>Sherdene</a:t>
            </a:r>
            <a:r>
              <a:rPr lang="en-US" sz="5400" b="1" dirty="0"/>
              <a:t> Simpson</a:t>
            </a:r>
            <a:endParaRPr dirty="0"/>
          </a:p>
        </p:txBody>
      </p:sp>
      <p:pic>
        <p:nvPicPr>
          <p:cNvPr id="136" name="Google Shape;1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7075" y="5188564"/>
            <a:ext cx="5114926" cy="153060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6"/>
          <p:cNvSpPr txBox="1"/>
          <p:nvPr/>
        </p:nvSpPr>
        <p:spPr>
          <a:xfrm>
            <a:off x="567025" y="930429"/>
            <a:ext cx="10045500" cy="829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800" b="1" dirty="0">
                <a:latin typeface="Calibri"/>
                <a:ea typeface="Calibri"/>
                <a:cs typeface="Calibri"/>
                <a:sym typeface="Calibri"/>
              </a:rPr>
              <a:t>Professional Leadership Award</a:t>
            </a:r>
            <a:endParaRPr lang="en-US" sz="4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23287" y="749861"/>
            <a:ext cx="1095375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0DF345-5246-D321-31DC-D36FEC244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109" y="2457137"/>
            <a:ext cx="3631639" cy="363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00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idx="1"/>
          </p:nvPr>
        </p:nvSpPr>
        <p:spPr>
          <a:xfrm>
            <a:off x="4569696" y="2682039"/>
            <a:ext cx="7479374" cy="170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None/>
            </a:pPr>
            <a:endParaRPr sz="5400" b="1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5400" b="1" dirty="0"/>
              <a:t>Dr. Jake </a:t>
            </a:r>
            <a:r>
              <a:rPr lang="en-US" sz="5400" b="1" dirty="0" err="1"/>
              <a:t>Protivnak</a:t>
            </a:r>
            <a:endParaRPr lang="en-US" sz="4800" dirty="0"/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60"/>
              <a:buNone/>
            </a:pPr>
            <a:endParaRPr dirty="0"/>
          </a:p>
        </p:txBody>
      </p:sp>
      <p:pic>
        <p:nvPicPr>
          <p:cNvPr id="136" name="Google Shape;1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7075" y="5188564"/>
            <a:ext cx="5114926" cy="153060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6"/>
          <p:cNvSpPr txBox="1"/>
          <p:nvPr/>
        </p:nvSpPr>
        <p:spPr>
          <a:xfrm>
            <a:off x="-135466" y="876286"/>
            <a:ext cx="10617200" cy="949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500" b="1" dirty="0">
                <a:latin typeface="Calibri"/>
                <a:ea typeface="Calibri"/>
                <a:cs typeface="Calibri"/>
                <a:sym typeface="Calibri"/>
              </a:rPr>
              <a:t>Susan J. Sears Counselor of the Year Award</a:t>
            </a:r>
            <a:endParaRPr lang="en-US" sz="45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23287" y="749861"/>
            <a:ext cx="1095375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A22CC3-A2B3-96AF-FE6D-252659F42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712" y="2195745"/>
            <a:ext cx="3596550" cy="439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1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idx="1"/>
          </p:nvPr>
        </p:nvSpPr>
        <p:spPr>
          <a:xfrm>
            <a:off x="4569696" y="2682039"/>
            <a:ext cx="7479374" cy="170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None/>
            </a:pPr>
            <a:endParaRPr sz="5400" b="1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5400" b="1" dirty="0"/>
              <a:t>Dr. Jenna Alvarez</a:t>
            </a:r>
            <a:endParaRPr lang="en-US" sz="5400" dirty="0"/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60"/>
              <a:buNone/>
            </a:pPr>
            <a:endParaRPr dirty="0"/>
          </a:p>
        </p:txBody>
      </p:sp>
      <p:pic>
        <p:nvPicPr>
          <p:cNvPr id="136" name="Google Shape;1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7075" y="5188564"/>
            <a:ext cx="5114926" cy="153060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6"/>
          <p:cNvSpPr txBox="1"/>
          <p:nvPr/>
        </p:nvSpPr>
        <p:spPr>
          <a:xfrm>
            <a:off x="-135466" y="876286"/>
            <a:ext cx="10617200" cy="977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600" b="1" dirty="0">
                <a:latin typeface="Calibri"/>
                <a:ea typeface="Calibri"/>
                <a:cs typeface="Calibri"/>
                <a:sym typeface="Calibri"/>
              </a:rPr>
              <a:t>Tom Davis Outstanding Mentoring Award</a:t>
            </a:r>
            <a:endParaRPr lang="en-US" sz="46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23287" y="749861"/>
            <a:ext cx="1095375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D0830B-C8A0-ABDD-ADD0-48C5CC1972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2267" y="2177043"/>
            <a:ext cx="3572933" cy="446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671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84</TotalTime>
  <Words>186</Words>
  <Application>Microsoft Office PowerPoint</Application>
  <PresentationFormat>Widescreen</PresentationFormat>
  <Paragraphs>79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Trebuchet MS</vt:lpstr>
      <vt:lpstr>Arial Black</vt:lpstr>
      <vt:lpstr>Calibri</vt:lpstr>
      <vt:lpstr>Berlin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Carmella Hill</cp:lastModifiedBy>
  <cp:revision>15</cp:revision>
  <dcterms:created xsi:type="dcterms:W3CDTF">2017-09-08T16:15:05Z</dcterms:created>
  <dcterms:modified xsi:type="dcterms:W3CDTF">2022-10-15T04:39:37Z</dcterms:modified>
</cp:coreProperties>
</file>